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5"/>
    <p:restoredTop sz="94646"/>
  </p:normalViewPr>
  <p:slideViewPr>
    <p:cSldViewPr snapToGrid="0">
      <p:cViewPr varScale="1">
        <p:scale>
          <a:sx n="108" d="100"/>
          <a:sy n="108" d="100"/>
        </p:scale>
        <p:origin x="7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411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19EF9F9-3467-B30D-CF6F-29992AB2A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04D72E-6A34-B35A-54F8-73E718B2EBC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79FD7-EED2-FA47-BBFD-0CE891398EC6}" type="datetimeFigureOut">
              <a:rPr lang="en-US" smtClean="0"/>
              <a:t>9/16/25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546317-F5BB-471B-C663-5FCC0547054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C3228A-F00D-C616-6958-B91D0285F7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FBE76-17F3-0047-ACB8-60713FEE8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526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F6EDB-C10B-0C46-1817-A65DD3A11A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96CA03-C827-150A-1E75-211516541D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1492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5B70FF-345F-45A2-18BB-7DCB67F7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696B-FAF3-A244-938A-A623B979CFEC}" type="datetimeFigureOut">
              <a:rPr lang="en-US" smtClean="0"/>
              <a:t>9/16/25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BD16B-7161-0B03-CC54-ABE35ECEF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303FE3-27D2-2EE2-F1A2-B71B3D5FE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FE2B-E58D-0747-87D4-31409CC02C2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2BF3489-8E72-C0DA-0C97-0ECF0E4A6F65}"/>
              </a:ext>
            </a:extLst>
          </p:cNvPr>
          <p:cNvCxnSpPr/>
          <p:nvPr userDrawn="1"/>
        </p:nvCxnSpPr>
        <p:spPr>
          <a:xfrm>
            <a:off x="0" y="6172289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270D2F7-90B5-EF3F-5415-EE11AF64F32D}"/>
              </a:ext>
            </a:extLst>
          </p:cNvPr>
          <p:cNvSpPr txBox="1"/>
          <p:nvPr userDrawn="1"/>
        </p:nvSpPr>
        <p:spPr>
          <a:xfrm>
            <a:off x="10891777" y="55558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614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36F63-A5D1-868B-9BBB-58E792BA8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696B-FAF3-A244-938A-A623B979CFEC}" type="datetimeFigureOut">
              <a:rPr lang="en-US" smtClean="0"/>
              <a:t>9/16/25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48B36-D396-A1C9-B2D4-FAE76131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17A73-A190-8C11-FEA0-43645BC79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FE2B-E58D-0747-87D4-31409CC02C2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3D55ADF-1432-9A29-27D2-801DA09388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2422026"/>
            <a:ext cx="5607755" cy="965124"/>
          </a:xfrm>
        </p:spPr>
        <p:txBody>
          <a:bodyPr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01069E4-8F1B-3ECA-7B7D-A4ED9B4167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11925" y="2665253"/>
            <a:ext cx="3952978" cy="2226151"/>
          </a:xfrm>
          <a:prstGeom prst="rect">
            <a:avLst/>
          </a:prstGeom>
        </p:spPr>
      </p:pic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C3F5CA23-B9B3-BE5C-92D3-F6D80D3F6F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8" y="3671421"/>
            <a:ext cx="5607756" cy="2226150"/>
          </a:xfrm>
        </p:spPr>
        <p:txBody>
          <a:bodyPr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200150" indent="-285750">
              <a:buFont typeface="Arial" panose="020B0604020202020204" pitchFamily="34" charset="0"/>
              <a:buChar char="•"/>
              <a:defRPr sz="1600"/>
            </a:lvl3pPr>
            <a:lvl4pPr marL="1657350" indent="-285750">
              <a:buFont typeface="Arial" panose="020B0604020202020204" pitchFamily="34" charset="0"/>
              <a:buChar char="•"/>
              <a:defRPr/>
            </a:lvl4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0"/>
            <a:r>
              <a:rPr lang="en-GB" dirty="0"/>
              <a:t>Second level</a:t>
            </a:r>
          </a:p>
          <a:p>
            <a:pPr lvl="0"/>
            <a:r>
              <a:rPr lang="en-GB" dirty="0"/>
              <a:t>Third level</a:t>
            </a:r>
          </a:p>
          <a:p>
            <a:pPr lvl="0"/>
            <a:r>
              <a:rPr lang="en-GB" dirty="0"/>
              <a:t>Fourth level</a:t>
            </a:r>
          </a:p>
          <a:p>
            <a:pPr lvl="0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15AB7A-4A3C-6C95-3113-FF24AA17BBDB}"/>
              </a:ext>
            </a:extLst>
          </p:cNvPr>
          <p:cNvSpPr txBox="1"/>
          <p:nvPr userDrawn="1"/>
        </p:nvSpPr>
        <p:spPr>
          <a:xfrm>
            <a:off x="838200" y="2016509"/>
            <a:ext cx="3891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Main Aim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CD36F-2ADF-7705-D327-6F9B62EB5444}"/>
              </a:ext>
            </a:extLst>
          </p:cNvPr>
          <p:cNvSpPr txBox="1"/>
          <p:nvPr userDrawn="1"/>
        </p:nvSpPr>
        <p:spPr>
          <a:xfrm>
            <a:off x="838198" y="3223368"/>
            <a:ext cx="3891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Sub-Aims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CA638AA-1B68-EB1A-0754-8187021A2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033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cabul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B9743-B31F-FFD6-F74C-0B681259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22707"/>
            <a:ext cx="10515600" cy="632881"/>
          </a:xfrm>
        </p:spPr>
        <p:txBody>
          <a:bodyPr>
            <a:normAutofit/>
          </a:bodyPr>
          <a:lstStyle>
            <a:lvl1pPr algn="ctr"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E7E114-C5CB-CBD6-7E8E-A6D88C40C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696B-FAF3-A244-938A-A623B979CFEC}" type="datetimeFigureOut">
              <a:rPr lang="en-US" smtClean="0"/>
              <a:t>9/16/25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EFFED2-65C6-E4A9-E43D-8DD1FC459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176500-D80B-B7E0-A3E7-9A7E6941C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FE2B-E58D-0747-87D4-31409CC02C2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C252AB9-77FA-D3D4-3C8B-89AB6F99D5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4897307"/>
            <a:ext cx="10515600" cy="632882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1800" i="0">
                <a:latin typeface=""/>
              </a:defRPr>
            </a:lvl1pPr>
            <a:lvl2pPr marL="457200" indent="0" algn="ctr">
              <a:lnSpc>
                <a:spcPct val="150000"/>
              </a:lnSpc>
              <a:buNone/>
              <a:defRPr sz="2000" i="0">
                <a:latin typeface=""/>
              </a:defRPr>
            </a:lvl2pPr>
            <a:lvl3pPr marL="914400" indent="0" algn="ctr">
              <a:lnSpc>
                <a:spcPct val="150000"/>
              </a:lnSpc>
              <a:buNone/>
              <a:defRPr sz="2000" i="0">
                <a:latin typeface=""/>
              </a:defRPr>
            </a:lvl3pPr>
            <a:lvl4pPr marL="1371600" indent="0" algn="ctr">
              <a:lnSpc>
                <a:spcPct val="150000"/>
              </a:lnSpc>
              <a:buNone/>
              <a:defRPr sz="2000" i="0">
                <a:latin typeface=""/>
              </a:defRPr>
            </a:lvl4pPr>
            <a:lvl5pPr marL="1828800" indent="0" algn="ctr">
              <a:lnSpc>
                <a:spcPct val="150000"/>
              </a:lnSpc>
              <a:buNone/>
              <a:defRPr sz="2000" i="0">
                <a:latin typeface="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61874FB1-A831-D1D5-52B5-586A39E5DE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5564056"/>
            <a:ext cx="10515600" cy="632882"/>
          </a:xfrm>
        </p:spPr>
        <p:txBody>
          <a:bodyPr>
            <a:noAutofit/>
          </a:bodyPr>
          <a:lstStyle>
            <a:lvl1pPr marL="0" indent="0" algn="ctr">
              <a:lnSpc>
                <a:spcPct val="150000"/>
              </a:lnSpc>
              <a:buNone/>
              <a:defRPr sz="1600" i="0">
                <a:latin typeface=""/>
              </a:defRPr>
            </a:lvl1pPr>
            <a:lvl2pPr marL="457200" indent="0" algn="ctr">
              <a:lnSpc>
                <a:spcPct val="150000"/>
              </a:lnSpc>
              <a:buNone/>
              <a:defRPr sz="1600" i="0"/>
            </a:lvl2pPr>
            <a:lvl3pPr marL="914400" indent="0" algn="ctr">
              <a:lnSpc>
                <a:spcPct val="150000"/>
              </a:lnSpc>
              <a:buNone/>
              <a:defRPr sz="1600" i="0"/>
            </a:lvl3pPr>
            <a:lvl4pPr marL="1371600" indent="0" algn="ctr">
              <a:lnSpc>
                <a:spcPct val="150000"/>
              </a:lnSpc>
              <a:buNone/>
              <a:defRPr sz="1600" i="0"/>
            </a:lvl4pPr>
            <a:lvl5pPr marL="1828800" indent="0" algn="ctr">
              <a:lnSpc>
                <a:spcPct val="150000"/>
              </a:lnSpc>
              <a:buNone/>
              <a:defRPr sz="1600" i="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8C2084E-9DA4-D756-20EB-C1D36BB396A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06750" y="497900"/>
            <a:ext cx="6005513" cy="34877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007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B9743-B31F-FFD6-F74C-0B6812599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E7E114-C5CB-CBD6-7E8E-A6D88C40C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696B-FAF3-A244-938A-A623B979CFEC}" type="datetimeFigureOut">
              <a:rPr lang="en-US" smtClean="0"/>
              <a:t>9/16/25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EFFED2-65C6-E4A9-E43D-8DD1FC459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176500-D80B-B7E0-A3E7-9A7E6941C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FE2B-E58D-0747-87D4-31409CC02C2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8C252AB9-77FA-D3D4-3C8B-89AB6F99D5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873251"/>
            <a:ext cx="10515600" cy="858660"/>
          </a:xfrm>
        </p:spPr>
        <p:txBody>
          <a:bodyPr>
            <a:noAutofit/>
          </a:bodyPr>
          <a:lstStyle>
            <a:lvl1pPr marL="0" indent="0">
              <a:lnSpc>
                <a:spcPct val="150000"/>
              </a:lnSpc>
              <a:buNone/>
              <a:defRPr sz="1600" i="1"/>
            </a:lvl1pPr>
            <a:lvl2pPr marL="457200" indent="0">
              <a:lnSpc>
                <a:spcPct val="150000"/>
              </a:lnSpc>
              <a:buNone/>
              <a:defRPr sz="1600" i="1"/>
            </a:lvl2pPr>
            <a:lvl3pPr marL="914400" indent="0">
              <a:lnSpc>
                <a:spcPct val="150000"/>
              </a:lnSpc>
              <a:buNone/>
              <a:defRPr sz="1600" i="1"/>
            </a:lvl3pPr>
            <a:lvl4pPr marL="1371600" indent="0">
              <a:lnSpc>
                <a:spcPct val="150000"/>
              </a:lnSpc>
              <a:buNone/>
              <a:defRPr sz="1600" i="1"/>
            </a:lvl4pPr>
            <a:lvl5pPr marL="1828800" indent="0">
              <a:lnSpc>
                <a:spcPct val="150000"/>
              </a:lnSpc>
              <a:buNone/>
              <a:defRPr sz="1600" i="1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226E2A-7B16-37A3-3716-EFBA98C654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879374"/>
            <a:ext cx="10515600" cy="31829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lnSpc>
                <a:spcPct val="150000"/>
              </a:lnSpc>
              <a:buNone/>
              <a:defRPr sz="1600"/>
            </a:lvl2pPr>
            <a:lvl3pPr marL="914400" indent="0">
              <a:lnSpc>
                <a:spcPct val="150000"/>
              </a:lnSpc>
              <a:buNone/>
              <a:defRPr sz="1600"/>
            </a:lvl3pPr>
            <a:lvl4pPr marL="1371600" indent="0">
              <a:lnSpc>
                <a:spcPct val="150000"/>
              </a:lnSpc>
              <a:buNone/>
              <a:defRPr sz="1600"/>
            </a:lvl4pPr>
            <a:lvl5pPr marL="1828800" indent="0">
              <a:lnSpc>
                <a:spcPct val="150000"/>
              </a:lnSpc>
              <a:buNone/>
              <a:defRPr sz="16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035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B22D6-53C8-723A-FD4C-08D7EA1F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404328-F896-16BF-C1E2-8AA6740B5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696B-FAF3-A244-938A-A623B979CFEC}" type="datetimeFigureOut">
              <a:rPr lang="en-US" smtClean="0"/>
              <a:t>9/16/25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75B4B4-CDAD-0B94-E22D-39EFB139F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08850D-658E-9C23-0C9B-D3DFE1744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FE2B-E58D-0747-87D4-31409CC02C2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D693BE7-86E4-D84F-7DD6-A0B2DE2ED8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873251"/>
            <a:ext cx="10515600" cy="4155016"/>
          </a:xfrm>
        </p:spPr>
        <p:txBody>
          <a:bodyPr>
            <a:noAutofit/>
          </a:bodyPr>
          <a:lstStyle>
            <a:lvl1pPr marL="0" indent="0">
              <a:lnSpc>
                <a:spcPct val="150000"/>
              </a:lnSpc>
              <a:buNone/>
              <a:defRPr sz="1600" i="0"/>
            </a:lvl1pPr>
            <a:lvl2pPr marL="457200" indent="0">
              <a:lnSpc>
                <a:spcPct val="150000"/>
              </a:lnSpc>
              <a:buNone/>
              <a:defRPr sz="1600" i="0"/>
            </a:lvl2pPr>
            <a:lvl3pPr marL="914400" indent="0">
              <a:lnSpc>
                <a:spcPct val="150000"/>
              </a:lnSpc>
              <a:buNone/>
              <a:defRPr sz="1600" i="0"/>
            </a:lvl3pPr>
            <a:lvl4pPr marL="1371600" indent="0">
              <a:lnSpc>
                <a:spcPct val="150000"/>
              </a:lnSpc>
              <a:buNone/>
              <a:defRPr sz="1600" i="0"/>
            </a:lvl4pPr>
            <a:lvl5pPr marL="1828800" indent="0">
              <a:lnSpc>
                <a:spcPct val="150000"/>
              </a:lnSpc>
              <a:buNone/>
              <a:defRPr sz="1600" i="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40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s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B22D6-53C8-723A-FD4C-08D7EA1F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404328-F896-16BF-C1E2-8AA6740B5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696B-FAF3-A244-938A-A623B979CFEC}" type="datetimeFigureOut">
              <a:rPr lang="en-US" smtClean="0"/>
              <a:t>9/16/25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75B4B4-CDAD-0B94-E22D-39EFB139F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08850D-658E-9C23-0C9B-D3DFE1744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FE2B-E58D-0747-87D4-31409CC02C2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D693BE7-86E4-D84F-7DD6-A0B2DE2ED8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873251"/>
            <a:ext cx="10515600" cy="4256616"/>
          </a:xfrm>
        </p:spPr>
        <p:txBody>
          <a:bodyPr>
            <a:noAutofit/>
          </a:bodyPr>
          <a:lstStyle>
            <a:lvl1pPr marL="0" indent="0">
              <a:lnSpc>
                <a:spcPct val="150000"/>
              </a:lnSpc>
              <a:buNone/>
              <a:defRPr sz="1600" i="0"/>
            </a:lvl1pPr>
            <a:lvl2pPr marL="457200" indent="0">
              <a:lnSpc>
                <a:spcPct val="150000"/>
              </a:lnSpc>
              <a:buNone/>
              <a:defRPr sz="1600" i="0"/>
            </a:lvl2pPr>
            <a:lvl3pPr marL="914400" indent="0">
              <a:lnSpc>
                <a:spcPct val="150000"/>
              </a:lnSpc>
              <a:buNone/>
              <a:defRPr sz="1600" i="0"/>
            </a:lvl3pPr>
            <a:lvl4pPr marL="1371600" indent="0">
              <a:lnSpc>
                <a:spcPct val="150000"/>
              </a:lnSpc>
              <a:buNone/>
              <a:defRPr sz="1600" i="0"/>
            </a:lvl4pPr>
            <a:lvl5pPr marL="1828800" indent="0">
              <a:lnSpc>
                <a:spcPct val="150000"/>
              </a:lnSpc>
              <a:buNone/>
              <a:defRPr sz="1600" i="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842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CE80D0-8081-EA08-44A5-6A8F688FE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EC1740-46F2-A667-2F32-E7C9802597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43F809-020F-7F1D-14A2-7E5ECAD782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9696B-FAF3-A244-938A-A623B979CFEC}" type="datetimeFigureOut">
              <a:rPr lang="en-US" smtClean="0"/>
              <a:t>9/16/25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A4A54-34EB-7574-25FE-5ABB4E86A3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801451-9F1E-0BAD-C70A-25021B8BE3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7FE2B-E58D-0747-87D4-31409CC02C2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AAFBF0-22E6-0CDD-E47A-C250842EC608}"/>
              </a:ext>
            </a:extLst>
          </p:cNvPr>
          <p:cNvCxnSpPr/>
          <p:nvPr userDrawn="1"/>
        </p:nvCxnSpPr>
        <p:spPr>
          <a:xfrm>
            <a:off x="0" y="6183864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372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3" r:id="rId4"/>
    <p:sldLayoutId id="2147483654" r:id="rId5"/>
    <p:sldLayoutId id="214748365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879911"/>
            <a:ext cx="9144000" cy="2387600"/>
          </a:xfrm>
        </p:spPr>
        <p:txBody>
          <a:bodyPr>
            <a:normAutofit/>
          </a:bodyPr>
          <a:lstStyle/>
          <a:p>
            <a:r>
              <a:rPr sz="4500" dirty="0"/>
              <a:t>Celebrating Diversity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451620"/>
            <a:ext cx="9144000" cy="1655762"/>
          </a:xfrm>
        </p:spPr>
        <p:txBody>
          <a:bodyPr>
            <a:normAutofit/>
          </a:bodyPr>
          <a:lstStyle/>
          <a:p>
            <a:r>
              <a:rPr lang="en-GB" sz="2000" i="1" dirty="0"/>
              <a:t>How Festivals Bring Communities Together Through Food, Music, and Art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D7479C-AC85-3D2D-F88B-469B542DAF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6" b="27436"/>
          <a:stretch>
            <a:fillRect/>
          </a:stretch>
        </p:blipFill>
        <p:spPr bwMode="auto">
          <a:xfrm>
            <a:off x="1393371" y="757245"/>
            <a:ext cx="9405257" cy="331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celebration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ce-le-BRA-tion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t>The celebration concluded with a stunning fireworks display.</a:t>
            </a:r>
          </a:p>
        </p:txBody>
      </p:sp>
      <p:pic>
        <p:nvPicPr>
          <p:cNvPr id="10242" name="Picture 2" descr="Firework Red: Over 222,080 Royalty-Free Licensable Stock Photos |  Shutterstock">
            <a:extLst>
              <a:ext uri="{FF2B5EF4-FFF2-40B4-BE49-F238E27FC236}">
                <a16:creationId xmlns:a16="http://schemas.microsoft.com/office/drawing/2014/main" id="{E2BD01E4-0088-0B70-6F0F-3E3D085649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61"/>
          <a:stretch>
            <a:fillRect/>
          </a:stretch>
        </p:blipFill>
        <p:spPr bwMode="auto">
          <a:xfrm>
            <a:off x="3619500" y="661062"/>
            <a:ext cx="4953000" cy="3212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Task 1: Gist Reading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Read the festival article quickly and choose the most appropriate summary from the options below.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t>a) The festival is a small event featuring local artists and foods.</a:t>
            </a:r>
          </a:p>
          <a:p>
            <a:r>
              <a:t>b) The festival is a large, diverse celebration with various cultural activities.</a:t>
            </a:r>
          </a:p>
          <a:p>
            <a:r>
              <a:t>c) The festival focuses solely on traditional music performances.</a:t>
            </a:r>
          </a:p>
        </p:txBody>
      </p:sp>
      <p:pic>
        <p:nvPicPr>
          <p:cNvPr id="16386" name="Picture 2" descr="Read icon | Premium Vector">
            <a:extLst>
              <a:ext uri="{FF2B5EF4-FFF2-40B4-BE49-F238E27FC236}">
                <a16:creationId xmlns:a16="http://schemas.microsoft.com/office/drawing/2014/main" id="{A45EB440-B730-CB52-C1AA-338899DEC5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74"/>
          <a:stretch>
            <a:fillRect/>
          </a:stretch>
        </p:blipFill>
        <p:spPr bwMode="auto">
          <a:xfrm>
            <a:off x="9690062" y="522514"/>
            <a:ext cx="2008121" cy="161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Task 2: Detailed Reading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Reread the article carefully and answer the following questions.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t>1. What is one of the main attractions of the festival?</a:t>
            </a:r>
          </a:p>
          <a:p>
            <a:r>
              <a:t>2. How do the organisers ensure inclusivity at the festival?</a:t>
            </a:r>
          </a:p>
          <a:p>
            <a:r>
              <a:t>3. What role does cuisine play in the festival?</a:t>
            </a:r>
          </a:p>
          <a:p>
            <a:r>
              <a:t>4. How does the festival conclude?</a:t>
            </a:r>
          </a:p>
        </p:txBody>
      </p:sp>
      <p:pic>
        <p:nvPicPr>
          <p:cNvPr id="15366" name="Picture 6" descr="Magnifying glass search icon (PSD) - Graphicsfuel">
            <a:extLst>
              <a:ext uri="{FF2B5EF4-FFF2-40B4-BE49-F238E27FC236}">
                <a16:creationId xmlns:a16="http://schemas.microsoft.com/office/drawing/2014/main" id="{0053CBC8-AC04-C3C4-9592-00E414ED5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9071" y="478096"/>
            <a:ext cx="1360055" cy="1360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Task 3: Post-Reading Task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Write a paragraph (5–6 sentences) describing a festival you would like to create, using at least four of the target vocabulary words. Share your paragraph with a partner.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/>
          </a:p>
        </p:txBody>
      </p:sp>
      <p:pic>
        <p:nvPicPr>
          <p:cNvPr id="14338" name="Picture 2" descr="writing pen icon symbol in white background. Illustration of the sign  pencil symbol vector image. EPS 10. 21887928 Vector Art at Vecteezy">
            <a:extLst>
              <a:ext uri="{FF2B5EF4-FFF2-40B4-BE49-F238E27FC236}">
                <a16:creationId xmlns:a16="http://schemas.microsoft.com/office/drawing/2014/main" id="{6A786149-D76D-B995-197A-F68881FD5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535" y="365125"/>
            <a:ext cx="1666677" cy="122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Task 1: Gist Reading Answers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b) The festival is a large, diverse celebration with various cultural activities.</a:t>
            </a:r>
          </a:p>
        </p:txBody>
      </p:sp>
      <p:pic>
        <p:nvPicPr>
          <p:cNvPr id="11266" name="Picture 2" descr="Answer - Free communications icons">
            <a:extLst>
              <a:ext uri="{FF2B5EF4-FFF2-40B4-BE49-F238E27FC236}">
                <a16:creationId xmlns:a16="http://schemas.microsoft.com/office/drawing/2014/main" id="{255F388E-DD8E-F73F-A702-D609D99E7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8426" y="190004"/>
            <a:ext cx="1470426" cy="147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Task 2: Detailed Reading Answers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1. One of the main attractions is the international food market where visitors can sample a wide range of cuisines.</a:t>
            </a:r>
          </a:p>
          <a:p>
            <a:r>
              <a:t>2. The organisers ensure inclusivity by having sign language interpreters at all events and designing activities to be accessible to people of all ages and abilities.</a:t>
            </a:r>
          </a:p>
          <a:p>
            <a:r>
              <a:t>3. Cuisine plays a role in fostering unity and appreciation for diverse backgrounds by offering different cultural foods.</a:t>
            </a:r>
          </a:p>
          <a:p>
            <a:r>
              <a:t>4. The festival concludes with a grand fireworks display.</a:t>
            </a:r>
          </a:p>
        </p:txBody>
      </p:sp>
      <p:pic>
        <p:nvPicPr>
          <p:cNvPr id="4" name="Picture 2" descr="Answer - Free communications icons">
            <a:extLst>
              <a:ext uri="{FF2B5EF4-FFF2-40B4-BE49-F238E27FC236}">
                <a16:creationId xmlns:a16="http://schemas.microsoft.com/office/drawing/2014/main" id="{9DDEE5C6-2748-DF83-1BB3-29C8519A2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8426" y="190004"/>
            <a:ext cx="1470426" cy="147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Task 3: Post-Reading Task Answers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Model response: I would create a festival called 'Harmony Fest' to celebrate diversity and community. It would feature traditional music and dance from around the world, showcasing the beauty of different cultures. Inclusivity would be a key theme, with activities accessible to everyone. The festival would also have a cuisine section where visitors can try dishes from various countries, promoting an appreciation for different culinary traditions. The event would end with a community parade, bringing everyone together in celebration.</a:t>
            </a:r>
          </a:p>
        </p:txBody>
      </p:sp>
      <p:pic>
        <p:nvPicPr>
          <p:cNvPr id="4" name="Picture 2" descr="Answer - Free communications icons">
            <a:extLst>
              <a:ext uri="{FF2B5EF4-FFF2-40B4-BE49-F238E27FC236}">
                <a16:creationId xmlns:a16="http://schemas.microsoft.com/office/drawing/2014/main" id="{DDEB2872-2295-BAED-9C1F-F156F19AB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8426" y="190004"/>
            <a:ext cx="1470426" cy="147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Reflection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In groups of three, discuss the benefits of cultural festivals for communities. Each group will share one idea with the class.</a:t>
            </a:r>
          </a:p>
        </p:txBody>
      </p:sp>
      <p:pic>
        <p:nvPicPr>
          <p:cNvPr id="3074" name="Picture 2" descr="2,935 Reflection Icon Stock Videos, Footage, &amp; 4K Video Clips - Getty  Images | Glasses reflection icon, Self reflection icon">
            <a:extLst>
              <a:ext uri="{FF2B5EF4-FFF2-40B4-BE49-F238E27FC236}">
                <a16:creationId xmlns:a16="http://schemas.microsoft.com/office/drawing/2014/main" id="{8E198348-E12C-AEFD-E42A-3CFAFC2DB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354" y="2913165"/>
            <a:ext cx="4738255" cy="266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Students will be able to understand and summarise key ideas from a B1-level text about cultural festivals and their role in promoting diversity.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t>Develop scanning and skimming skills to identify main ideas and specific information in a text.</a:t>
            </a:r>
          </a:p>
          <a:p>
            <a:r>
              <a:t>Enhance vocabulary retention through context-based usage and application in writing.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Lesson Goals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Lead-In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38200" y="1956378"/>
            <a:ext cx="5257800" cy="4256616"/>
          </a:xfrm>
        </p:spPr>
        <p:txBody>
          <a:bodyPr/>
          <a:lstStyle/>
          <a:p>
            <a:r>
              <a:rPr dirty="0"/>
              <a:t>Discuss in pairs any local or international festivals you have attended and what you enjoyed about them. Each pair will share one festival experience with the class.</a:t>
            </a:r>
          </a:p>
        </p:txBody>
      </p:sp>
      <p:pic>
        <p:nvPicPr>
          <p:cNvPr id="2050" name="Picture 2" descr="Team conversation icon (PSD) Free Icon | FreeImages">
            <a:extLst>
              <a:ext uri="{FF2B5EF4-FFF2-40B4-BE49-F238E27FC236}">
                <a16:creationId xmlns:a16="http://schemas.microsoft.com/office/drawing/2014/main" id="{F5E54CF9-3D07-E5DC-6019-0A4315EE67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0"/>
          <a:stretch>
            <a:fillRect/>
          </a:stretch>
        </p:blipFill>
        <p:spPr bwMode="auto">
          <a:xfrm>
            <a:off x="6591872" y="1793174"/>
            <a:ext cx="4850167" cy="345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festival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FES-ti-val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t>The festival brought people from different cultures together to celebrate.</a:t>
            </a:r>
          </a:p>
        </p:txBody>
      </p:sp>
      <p:pic>
        <p:nvPicPr>
          <p:cNvPr id="4098" name="Picture 2" descr="Top 12 Most Famous Festivals in China">
            <a:extLst>
              <a:ext uri="{FF2B5EF4-FFF2-40B4-BE49-F238E27FC236}">
                <a16:creationId xmlns:a16="http://schemas.microsoft.com/office/drawing/2014/main" id="{5B024717-3536-40FD-9FA3-A85847A44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697" y="577697"/>
            <a:ext cx="5432606" cy="349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diversity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di-VER-si-ty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t>The diversity of the participants made the event more vibrant and interesting.</a:t>
            </a:r>
          </a:p>
        </p:txBody>
      </p:sp>
      <p:pic>
        <p:nvPicPr>
          <p:cNvPr id="5122" name="Picture 2" descr="Diverse voices, impactful messages – why diversity and inclusion are  non-negotiable in PR">
            <a:extLst>
              <a:ext uri="{FF2B5EF4-FFF2-40B4-BE49-F238E27FC236}">
                <a16:creationId xmlns:a16="http://schemas.microsoft.com/office/drawing/2014/main" id="{36D4B7FE-04D6-61AE-B2A3-9D97B698F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690" y="344384"/>
            <a:ext cx="5102620" cy="369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community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com-MU-ni-ty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t>The community gathered to celebrate their annual cultural festival.</a:t>
            </a:r>
          </a:p>
        </p:txBody>
      </p:sp>
      <p:pic>
        <p:nvPicPr>
          <p:cNvPr id="6146" name="Picture 2" descr="How to Become Connected With Your School Community">
            <a:extLst>
              <a:ext uri="{FF2B5EF4-FFF2-40B4-BE49-F238E27FC236}">
                <a16:creationId xmlns:a16="http://schemas.microsoft.com/office/drawing/2014/main" id="{56E09F89-5BDE-35A9-1C1A-87955FEE8B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661062"/>
            <a:ext cx="40640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tradition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tra-DI-tion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t>Each family has its own tradition that they follow during the festival.</a:t>
            </a:r>
          </a:p>
        </p:txBody>
      </p:sp>
      <p:pic>
        <p:nvPicPr>
          <p:cNvPr id="7170" name="Picture 2" descr="Different cultural clothing clearance">
            <a:extLst>
              <a:ext uri="{FF2B5EF4-FFF2-40B4-BE49-F238E27FC236}">
                <a16:creationId xmlns:a16="http://schemas.microsoft.com/office/drawing/2014/main" id="{D67EDD32-4160-5318-1411-2E95B8CF4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038" y="661062"/>
            <a:ext cx="4769923" cy="317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inclusivity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in-clu-SI-vi-ty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t>The festival was praised for its inclusivity, welcoming everyone to join.</a:t>
            </a:r>
          </a:p>
        </p:txBody>
      </p:sp>
      <p:pic>
        <p:nvPicPr>
          <p:cNvPr id="8194" name="Picture 2" descr="Inclusive Work Practices – The Next Step Irina Nagy Investigo">
            <a:extLst>
              <a:ext uri="{FF2B5EF4-FFF2-40B4-BE49-F238E27FC236}">
                <a16:creationId xmlns:a16="http://schemas.microsoft.com/office/drawing/2014/main" id="{6C980C28-05E2-2829-7890-367F1D3B2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440" y="507670"/>
            <a:ext cx="437911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cuisine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cui-SINE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t>Visitors enjoyed trying different types of cuisine at the festival.</a:t>
            </a:r>
          </a:p>
        </p:txBody>
      </p:sp>
      <p:pic>
        <p:nvPicPr>
          <p:cNvPr id="9218" name="Picture 2" descr="Cuisines of the World in Your Canadian Kitchen - Canadian Food Focus">
            <a:extLst>
              <a:ext uri="{FF2B5EF4-FFF2-40B4-BE49-F238E27FC236}">
                <a16:creationId xmlns:a16="http://schemas.microsoft.com/office/drawing/2014/main" id="{E9EF4DCA-BDD0-245C-520A-4E8C6763B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100" y="661062"/>
            <a:ext cx="5775800" cy="324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578</Words>
  <Application>Microsoft Macintosh PowerPoint</Application>
  <PresentationFormat>Widescreen</PresentationFormat>
  <Paragraphs>53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Celebrating Diversity</vt:lpstr>
      <vt:lpstr>Lesson Goals</vt:lpstr>
      <vt:lpstr>Lead-In</vt:lpstr>
      <vt:lpstr>festival</vt:lpstr>
      <vt:lpstr>diversity</vt:lpstr>
      <vt:lpstr>community</vt:lpstr>
      <vt:lpstr>tradition</vt:lpstr>
      <vt:lpstr>inclusivity</vt:lpstr>
      <vt:lpstr>cuisine</vt:lpstr>
      <vt:lpstr>celebration</vt:lpstr>
      <vt:lpstr>Task 1: Gist Reading</vt:lpstr>
      <vt:lpstr>Task 2: Detailed Reading</vt:lpstr>
      <vt:lpstr>Task 3: Post-Reading Task</vt:lpstr>
      <vt:lpstr>Task 1: Gist Reading Answers</vt:lpstr>
      <vt:lpstr>Task 2: Detailed Reading Answers</vt:lpstr>
      <vt:lpstr>Task 3: Post-Reading Task Answers</vt:lpstr>
      <vt:lpstr>Reflection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Tom Moffat</dc:creator>
  <cp:lastModifiedBy>Tom Moffat</cp:lastModifiedBy>
  <cp:revision>74</cp:revision>
  <dcterms:created xsi:type="dcterms:W3CDTF">2025-06-27T05:46:36Z</dcterms:created>
  <dcterms:modified xsi:type="dcterms:W3CDTF">2025-09-16T10:03:30Z</dcterms:modified>
</cp:coreProperties>
</file>